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9" r:id="rId4"/>
    <p:sldId id="258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6923" autoAdjust="0"/>
  </p:normalViewPr>
  <p:slideViewPr>
    <p:cSldViewPr>
      <p:cViewPr>
        <p:scale>
          <a:sx n="100" d="100"/>
          <a:sy n="100" d="100"/>
        </p:scale>
        <p:origin x="470" y="11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84615-1A16-4460-B1C8-5871C0629C56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0CE97-79C0-48A8-9B33-AA59ACC9F5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mtClean="0"/>
              <a:t>AJV: N/A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1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3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9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8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E97-79C0-48A8-9B33-AA59ACC9F5F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CE17-0B0F-468C-A80A-0E8E5B279261}" type="datetimeFigureOut">
              <a:rPr lang="en-US" smtClean="0"/>
              <a:pPr/>
              <a:t>01/10/2013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E769-E660-4143-9322-036C75BB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hp-onlin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Stress &amp; </a:t>
            </a:r>
            <a:r>
              <a:rPr lang="en-US" b="1" dirty="0" smtClean="0"/>
              <a:t>Well-Being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Module from SIOP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A Basic Stress Process Model</a:t>
            </a:r>
            <a:endParaRPr lang="en-US" b="1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Stressors</a:t>
            </a:r>
            <a:r>
              <a:rPr lang="en-US" dirty="0" smtClean="0"/>
              <a:t> = stimuli that force us to adapt or change</a:t>
            </a:r>
          </a:p>
          <a:p>
            <a:r>
              <a:rPr lang="en-US" b="1" dirty="0" smtClean="0"/>
              <a:t>Experienced stress </a:t>
            </a:r>
            <a:r>
              <a:rPr lang="en-US" dirty="0" smtClean="0"/>
              <a:t>= physiological and psychological perception of “being stressed” (e.g., faced with more demands than we think we can handle)</a:t>
            </a:r>
          </a:p>
          <a:p>
            <a:r>
              <a:rPr lang="en-US" b="1" dirty="0" smtClean="0"/>
              <a:t>Strain</a:t>
            </a:r>
            <a:r>
              <a:rPr lang="en-US" dirty="0" smtClean="0"/>
              <a:t> = threat or damage to our psychological and physical well-being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990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Stressor</a:t>
            </a: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990600"/>
            <a:ext cx="2438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Experienced</a:t>
            </a:r>
          </a:p>
          <a:p>
            <a:pPr algn="ctr"/>
            <a:r>
              <a:rPr lang="en-US" sz="3200" b="1" dirty="0" smtClean="0"/>
              <a:t>Stress</a:t>
            </a:r>
            <a:endParaRPr lang="en-US" sz="3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086600" y="990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Strain</a:t>
            </a:r>
            <a:endParaRPr lang="en-US" sz="3200" b="1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057400" y="1562100"/>
            <a:ext cx="1295400" cy="0"/>
          </a:xfrm>
          <a:prstGeom prst="straightConnector1">
            <a:avLst/>
          </a:prstGeom>
          <a:ln w="730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5791200" y="1562100"/>
            <a:ext cx="1295400" cy="0"/>
          </a:xfrm>
          <a:prstGeom prst="straightConnector1">
            <a:avLst/>
          </a:prstGeom>
          <a:ln w="730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3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Relevant in the Workplace?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people spend at least 1/3 of their lives at work</a:t>
            </a:r>
          </a:p>
          <a:p>
            <a:r>
              <a:rPr lang="en-US" dirty="0" smtClean="0"/>
              <a:t>This makes the workplace a dominant source of demands or stressors</a:t>
            </a:r>
          </a:p>
          <a:p>
            <a:r>
              <a:rPr lang="en-US" dirty="0" smtClean="0"/>
              <a:t>The workplace can also be a dominant source of reward and other resources that support our psychological well-being</a:t>
            </a:r>
          </a:p>
          <a:p>
            <a:r>
              <a:rPr lang="en-US" dirty="0" smtClean="0"/>
              <a:t>Unfortunately, chronic (recurring) exposure </a:t>
            </a:r>
            <a:r>
              <a:rPr lang="en-US" dirty="0"/>
              <a:t>to stressors within the job environment can be really </a:t>
            </a:r>
            <a:r>
              <a:rPr lang="en-US" dirty="0" smtClean="0"/>
              <a:t>damaging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&amp; </a:t>
            </a:r>
            <a:r>
              <a:rPr lang="en-US" b="1" dirty="0" smtClean="0"/>
              <a:t>Well-Being </a:t>
            </a:r>
            <a:r>
              <a:rPr lang="en-US" b="1" dirty="0" smtClean="0"/>
              <a:t>at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Stress </a:t>
            </a:r>
            <a:r>
              <a:rPr lang="en-US" dirty="0"/>
              <a:t>associated with </a:t>
            </a:r>
            <a:r>
              <a:rPr lang="en-US" dirty="0" smtClean="0"/>
              <a:t>work demands </a:t>
            </a:r>
            <a:r>
              <a:rPr lang="en-US" dirty="0"/>
              <a:t>is a major </a:t>
            </a:r>
            <a:r>
              <a:rPr lang="en-US" dirty="0" smtClean="0"/>
              <a:t>health issue </a:t>
            </a:r>
            <a:r>
              <a:rPr lang="en-US" dirty="0"/>
              <a:t>that can negatively impact the </a:t>
            </a:r>
            <a:r>
              <a:rPr lang="en-US" dirty="0" smtClean="0"/>
              <a:t>well-being </a:t>
            </a:r>
            <a:r>
              <a:rPr lang="en-US" dirty="0"/>
              <a:t>of workers in any occupation. </a:t>
            </a:r>
            <a:endParaRPr lang="en-US" dirty="0" smtClean="0"/>
          </a:p>
          <a:p>
            <a:r>
              <a:rPr lang="en-US" dirty="0" smtClean="0"/>
              <a:t>A good deal of research also shows that stress caused by work can spillover or crossover and have negative impacts at home (and vice versa)</a:t>
            </a:r>
            <a:endParaRPr lang="en-US" dirty="0"/>
          </a:p>
          <a:p>
            <a:r>
              <a:rPr lang="en-US" dirty="0" smtClean="0"/>
              <a:t>Work stress has also been linked to biological/physiological changes, attitudinal changes, and detriment to overall psychological well-being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&amp; </a:t>
            </a:r>
            <a:r>
              <a:rPr lang="en-US" b="1" dirty="0" smtClean="0"/>
              <a:t>Well-Being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field of study, stress and </a:t>
            </a:r>
            <a:r>
              <a:rPr lang="en-US" dirty="0" smtClean="0"/>
              <a:t>well-being </a:t>
            </a:r>
            <a:r>
              <a:rPr lang="en-US" dirty="0"/>
              <a:t>is tremendously broad and </a:t>
            </a:r>
            <a:r>
              <a:rPr lang="en-US" dirty="0" smtClean="0"/>
              <a:t>multidisciplinary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 cannot be fully understood </a:t>
            </a:r>
            <a:r>
              <a:rPr lang="en-US" dirty="0"/>
              <a:t>from any single perspective or </a:t>
            </a:r>
            <a:r>
              <a:rPr lang="en-US" dirty="0" smtClean="0"/>
              <a:t>orientation</a:t>
            </a:r>
          </a:p>
          <a:p>
            <a:r>
              <a:rPr lang="en-US" dirty="0" smtClean="0"/>
              <a:t>The </a:t>
            </a:r>
            <a:r>
              <a:rPr lang="en-US" dirty="0"/>
              <a:t>best research and intervention efforts in this area stem from collaborations </a:t>
            </a:r>
            <a:r>
              <a:rPr lang="en-US" dirty="0" smtClean="0"/>
              <a:t>between:</a:t>
            </a:r>
          </a:p>
          <a:p>
            <a:pPr lvl="1"/>
            <a:r>
              <a:rPr lang="en-US" dirty="0" smtClean="0"/>
              <a:t>Psychologists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health </a:t>
            </a:r>
            <a:r>
              <a:rPr lang="en-US" dirty="0" smtClean="0"/>
              <a:t>professionals</a:t>
            </a:r>
          </a:p>
          <a:p>
            <a:pPr lvl="1"/>
            <a:r>
              <a:rPr lang="en-US" dirty="0" smtClean="0"/>
              <a:t>Industrial hygienists</a:t>
            </a:r>
          </a:p>
          <a:p>
            <a:pPr lvl="1"/>
            <a:r>
              <a:rPr lang="en-US" dirty="0" smtClean="0"/>
              <a:t>Occupational medicine professionals, </a:t>
            </a: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948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Work stress research is tremendously varied, with related topics including:</a:t>
            </a:r>
          </a:p>
          <a:p>
            <a:r>
              <a:rPr lang="en-US" dirty="0" smtClean="0"/>
              <a:t>Personality as a predictor of stress-reactivity</a:t>
            </a:r>
          </a:p>
          <a:p>
            <a:r>
              <a:rPr lang="en-US" dirty="0" smtClean="0"/>
              <a:t>Work environment features as causes of stress</a:t>
            </a:r>
          </a:p>
          <a:p>
            <a:r>
              <a:rPr lang="en-US" dirty="0" smtClean="0"/>
              <a:t>Work-to-family and family-to-work conflict</a:t>
            </a:r>
          </a:p>
          <a:p>
            <a:r>
              <a:rPr lang="en-US" dirty="0" smtClean="0"/>
              <a:t>Link between stress and cardiovascular disease</a:t>
            </a:r>
          </a:p>
          <a:p>
            <a:r>
              <a:rPr lang="en-US" dirty="0" smtClean="0"/>
              <a:t>Link between stress and workplace injuries</a:t>
            </a:r>
          </a:p>
          <a:p>
            <a:r>
              <a:rPr lang="en-US" dirty="0" smtClean="0"/>
              <a:t>Recovery processes associated with work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you ever worked in a job that was often “stressful”? Why do you think it felt this way so frequently?</a:t>
            </a:r>
          </a:p>
          <a:p>
            <a:r>
              <a:rPr lang="en-US" dirty="0" smtClean="0"/>
              <a:t>What would a very high stress or low stress occupation look like to you?</a:t>
            </a:r>
          </a:p>
          <a:p>
            <a:r>
              <a:rPr lang="en-US" dirty="0" smtClean="0"/>
              <a:t>What strategies do you use currently to manage the stress you feel related to your work as a student? Do you think these same strategies will work for you once you are in a full-time job outside of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more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Society for Occupational Health Psychology: </a:t>
            </a:r>
            <a:r>
              <a:rPr lang="en-US" dirty="0" smtClean="0">
                <a:hlinkClick r:id="rId3"/>
              </a:rPr>
              <a:t>http://www.sohp-online.org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Sonnentag</a:t>
            </a:r>
            <a:r>
              <a:rPr lang="en-US" dirty="0"/>
              <a:t>, S., &amp; </a:t>
            </a:r>
            <a:r>
              <a:rPr lang="en-US" dirty="0" err="1"/>
              <a:t>Frese</a:t>
            </a:r>
            <a:r>
              <a:rPr lang="en-US" dirty="0"/>
              <a:t>, M. (2003). Stress in </a:t>
            </a:r>
            <a:r>
              <a:rPr lang="en-US" dirty="0" smtClean="0"/>
              <a:t>organizations</a:t>
            </a:r>
            <a:r>
              <a:rPr lang="en-US" dirty="0"/>
              <a:t>. In W. C. </a:t>
            </a:r>
            <a:r>
              <a:rPr lang="en-US" dirty="0" err="1"/>
              <a:t>Borman</a:t>
            </a:r>
            <a:r>
              <a:rPr lang="en-US" dirty="0"/>
              <a:t> &amp; D. R. </a:t>
            </a:r>
            <a:r>
              <a:rPr lang="en-US" dirty="0" err="1"/>
              <a:t>Ilgen</a:t>
            </a:r>
            <a:r>
              <a:rPr lang="en-US" dirty="0"/>
              <a:t> (Eds.), </a:t>
            </a:r>
            <a:r>
              <a:rPr lang="en-US" i="1" dirty="0"/>
              <a:t>Handbook of psychology: Industrial and organizational psychology </a:t>
            </a:r>
            <a:r>
              <a:rPr lang="en-US" dirty="0"/>
              <a:t>(Vol. </a:t>
            </a:r>
            <a:r>
              <a:rPr lang="en-US" dirty="0" smtClean="0"/>
              <a:t>12, pp</a:t>
            </a:r>
            <a:r>
              <a:rPr lang="en-US" dirty="0"/>
              <a:t>. 453-491). New </a:t>
            </a:r>
            <a:r>
              <a:rPr lang="en-US" dirty="0" smtClean="0"/>
              <a:t>York, NY: Wiley.</a:t>
            </a:r>
            <a:endParaRPr lang="en-US" dirty="0"/>
          </a:p>
          <a:p>
            <a:pPr>
              <a:buNone/>
            </a:pPr>
            <a:r>
              <a:rPr lang="en-US" dirty="0"/>
              <a:t>Viner, R. (1999). Putting </a:t>
            </a:r>
            <a:r>
              <a:rPr lang="en-US" dirty="0" smtClean="0"/>
              <a:t>stress </a:t>
            </a:r>
            <a:r>
              <a:rPr lang="en-US" dirty="0"/>
              <a:t>in </a:t>
            </a:r>
            <a:r>
              <a:rPr lang="en-US" dirty="0" smtClean="0"/>
              <a:t>life</a:t>
            </a:r>
            <a:r>
              <a:rPr lang="en-US" dirty="0"/>
              <a:t>: Hans </a:t>
            </a:r>
            <a:r>
              <a:rPr lang="en-US" dirty="0" err="1"/>
              <a:t>Selye</a:t>
            </a:r>
            <a:r>
              <a:rPr lang="en-US" dirty="0"/>
              <a:t> and the m</a:t>
            </a:r>
            <a:r>
              <a:rPr lang="en-US" dirty="0" smtClean="0"/>
              <a:t>aking </a:t>
            </a:r>
            <a:r>
              <a:rPr lang="en-US" dirty="0"/>
              <a:t>of </a:t>
            </a:r>
            <a:r>
              <a:rPr lang="en-US" dirty="0" smtClean="0"/>
              <a:t>stress </a:t>
            </a:r>
            <a:r>
              <a:rPr lang="en-US" dirty="0"/>
              <a:t>t</a:t>
            </a:r>
            <a:r>
              <a:rPr lang="en-US" dirty="0" smtClean="0"/>
              <a:t>heory</a:t>
            </a:r>
            <a:r>
              <a:rPr lang="en-US" dirty="0"/>
              <a:t>. </a:t>
            </a:r>
            <a:r>
              <a:rPr lang="en-US" i="1" dirty="0"/>
              <a:t>Social Studies of Science</a:t>
            </a:r>
            <a:r>
              <a:rPr lang="en-US" dirty="0"/>
              <a:t>, </a:t>
            </a:r>
            <a:r>
              <a:rPr lang="en-US" i="1" dirty="0" smtClean="0"/>
              <a:t>29</a:t>
            </a:r>
            <a:r>
              <a:rPr lang="en-US" dirty="0" smtClean="0"/>
              <a:t>, </a:t>
            </a:r>
            <a:r>
              <a:rPr lang="en-US" dirty="0"/>
              <a:t>391-410. </a:t>
            </a:r>
            <a:r>
              <a:rPr lang="en-US" dirty="0" smtClean="0"/>
              <a:t>doi:10.1177/030631299029003003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OP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SIOP module</Template>
  <TotalTime>117</TotalTime>
  <Words>497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SIOP module</vt:lpstr>
      <vt:lpstr>Stress &amp; Well-Being  in the Workplace</vt:lpstr>
      <vt:lpstr>A Basic Stress Process Model</vt:lpstr>
      <vt:lpstr>Why Relevant in the Workplace?</vt:lpstr>
      <vt:lpstr>Stress &amp; Well-Being at Work</vt:lpstr>
      <vt:lpstr>Stress &amp; Well-Being</vt:lpstr>
      <vt:lpstr>Example Topics</vt:lpstr>
      <vt:lpstr>Class Discussion</vt:lpstr>
      <vt:lpstr>For more information…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 Well-being at Work</dc:title>
  <dc:creator>Christopher Cunningham</dc:creator>
  <cp:lastModifiedBy>Author</cp:lastModifiedBy>
  <cp:revision>12</cp:revision>
  <dcterms:created xsi:type="dcterms:W3CDTF">2011-09-30T12:30:39Z</dcterms:created>
  <dcterms:modified xsi:type="dcterms:W3CDTF">2013-01-10T05:07:55Z</dcterms:modified>
</cp:coreProperties>
</file>