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3"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20" autoAdjust="0"/>
    <p:restoredTop sz="99679" autoAdjust="0"/>
  </p:normalViewPr>
  <p:slideViewPr>
    <p:cSldViewPr>
      <p:cViewPr>
        <p:scale>
          <a:sx n="81" d="100"/>
          <a:sy n="81" d="100"/>
        </p:scale>
        <p:origin x="-442" y="7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08FE63-1D66-4969-9E74-3AA81E6BDF93}" type="datetimeFigureOut">
              <a:rPr lang="en-US" smtClean="0"/>
              <a:pPr/>
              <a:t>01/09/2013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4DAAF-40BF-4C06-A221-D842CFB50BA3}" type="slidenum">
              <a:rPr lang="en-US" smtClean="0"/>
              <a:pPr/>
              <a:t>‹#›</a:t>
            </a:fld>
            <a:endParaRPr lang="en-US"/>
          </a:p>
        </p:txBody>
      </p:sp>
    </p:spTree>
    <p:extLst>
      <p:ext uri="{BB962C8B-B14F-4D97-AF65-F5344CB8AC3E}">
        <p14:creationId xmlns:p14="http://schemas.microsoft.com/office/powerpoint/2010/main" val="2406811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4DAAF-40BF-4C06-A221-D842CFB50BA3}" type="slidenum">
              <a:rPr lang="en-US" smtClean="0"/>
              <a:pPr/>
              <a:t>1</a:t>
            </a:fld>
            <a:endParaRPr lang="en-US"/>
          </a:p>
        </p:txBody>
      </p:sp>
    </p:spTree>
    <p:extLst>
      <p:ext uri="{BB962C8B-B14F-4D97-AF65-F5344CB8AC3E}">
        <p14:creationId xmlns:p14="http://schemas.microsoft.com/office/powerpoint/2010/main" val="162732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D4DAAF-40BF-4C06-A221-D842CFB50BA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BE0B48-BB13-41B5-A855-192C6DEAEEC9}" type="datetimeFigureOut">
              <a:rPr lang="en-US" smtClean="0"/>
              <a:pPr/>
              <a:t>01/09/2013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32069-EC36-4734-9EF3-694D8EDFD9C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BE0B48-BB13-41B5-A855-192C6DEAEEC9}" type="datetimeFigureOut">
              <a:rPr lang="en-US" smtClean="0"/>
              <a:pPr/>
              <a:t>01/09/2013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32069-EC36-4734-9EF3-694D8EDFD9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Sensation and Perception in the Workplace</a:t>
            </a:r>
            <a:endParaRPr lang="en-US" b="1" dirty="0"/>
          </a:p>
        </p:txBody>
      </p:sp>
      <p:sp>
        <p:nvSpPr>
          <p:cNvPr id="3" name="Subtitle 2"/>
          <p:cNvSpPr>
            <a:spLocks noGrp="1"/>
          </p:cNvSpPr>
          <p:nvPr>
            <p:ph type="subTitle" idx="1"/>
          </p:nvPr>
        </p:nvSpPr>
        <p:spPr/>
        <p:txBody>
          <a:bodyPr/>
          <a:lstStyle/>
          <a:p>
            <a:r>
              <a:rPr lang="en-US" dirty="0" smtClean="0">
                <a:solidFill>
                  <a:schemeClr val="tx1"/>
                </a:solidFill>
              </a:rPr>
              <a:t>Module from SIOP</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Sensation and Perception </a:t>
            </a:r>
            <a:r>
              <a:rPr lang="en-US" b="1" dirty="0" smtClean="0"/>
              <a:t/>
            </a:r>
            <a:br>
              <a:rPr lang="en-US" b="1" dirty="0" smtClean="0"/>
            </a:br>
            <a:r>
              <a:rPr lang="en-US" b="1" dirty="0" smtClean="0"/>
              <a:t>in </a:t>
            </a:r>
            <a:r>
              <a:rPr lang="en-US" b="1" dirty="0" smtClean="0"/>
              <a:t>the Workplace</a:t>
            </a:r>
            <a:endParaRPr lang="en-US" b="1" dirty="0"/>
          </a:p>
        </p:txBody>
      </p:sp>
      <p:sp>
        <p:nvSpPr>
          <p:cNvPr id="3" name="Content Placeholder 2"/>
          <p:cNvSpPr>
            <a:spLocks noGrp="1"/>
          </p:cNvSpPr>
          <p:nvPr>
            <p:ph idx="1"/>
          </p:nvPr>
        </p:nvSpPr>
        <p:spPr/>
        <p:txBody>
          <a:bodyPr/>
          <a:lstStyle/>
          <a:p>
            <a:r>
              <a:rPr lang="en-US" i="1" dirty="0" smtClean="0"/>
              <a:t>Sensation</a:t>
            </a:r>
            <a:r>
              <a:rPr lang="en-US" dirty="0" smtClean="0"/>
              <a:t> involves the processes that occur when receptors in our sensory organs (e.g., eyes, ears, tongue) are activated and send signals to the brain</a:t>
            </a:r>
          </a:p>
          <a:p>
            <a:r>
              <a:rPr lang="en-US" i="1" dirty="0" smtClean="0"/>
              <a:t>Perception</a:t>
            </a:r>
            <a:r>
              <a:rPr lang="en-US" dirty="0" smtClean="0"/>
              <a:t> involves the interpretation and organization of those sensations in order to give meaning to sensory information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Sensation and Perception </a:t>
            </a:r>
            <a:r>
              <a:rPr lang="en-US" b="1" dirty="0" smtClean="0"/>
              <a:t/>
            </a:r>
            <a:br>
              <a:rPr lang="en-US" b="1" dirty="0" smtClean="0"/>
            </a:br>
            <a:r>
              <a:rPr lang="en-US" b="1" dirty="0" smtClean="0"/>
              <a:t>in </a:t>
            </a:r>
            <a:r>
              <a:rPr lang="en-US" b="1" dirty="0" smtClean="0"/>
              <a:t>the Workplace</a:t>
            </a:r>
            <a:endParaRPr lang="en-US" b="1" dirty="0"/>
          </a:p>
        </p:txBody>
      </p:sp>
      <p:sp>
        <p:nvSpPr>
          <p:cNvPr id="3" name="Content Placeholder 2"/>
          <p:cNvSpPr>
            <a:spLocks noGrp="1"/>
          </p:cNvSpPr>
          <p:nvPr>
            <p:ph idx="1"/>
          </p:nvPr>
        </p:nvSpPr>
        <p:spPr/>
        <p:txBody>
          <a:bodyPr>
            <a:normAutofit/>
          </a:bodyPr>
          <a:lstStyle/>
          <a:p>
            <a:r>
              <a:rPr lang="en-US" dirty="0" smtClean="0"/>
              <a:t>In what professions might different senses become important?</a:t>
            </a:r>
          </a:p>
          <a:p>
            <a:pPr lvl="1"/>
            <a:r>
              <a:rPr lang="en-US" dirty="0" smtClean="0"/>
              <a:t>Sight</a:t>
            </a:r>
          </a:p>
          <a:p>
            <a:pPr lvl="1"/>
            <a:r>
              <a:rPr lang="en-US" dirty="0" smtClean="0"/>
              <a:t>Hearing </a:t>
            </a:r>
          </a:p>
          <a:p>
            <a:pPr lvl="1"/>
            <a:r>
              <a:rPr lang="en-US" dirty="0" smtClean="0"/>
              <a:t>Taste and smell </a:t>
            </a:r>
          </a:p>
          <a:p>
            <a:r>
              <a:rPr lang="en-US" dirty="0" smtClean="0"/>
              <a:t>How could individual differences in perception make a difference in the workplace?</a:t>
            </a:r>
          </a:p>
          <a:p>
            <a:pPr lvl="1"/>
            <a:r>
              <a:rPr lang="en-US" dirty="0" smtClean="0"/>
              <a:t>Speech, depth perception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Sensory Abilities</a:t>
            </a:r>
            <a:endParaRPr lang="en-US" b="1" dirty="0"/>
          </a:p>
        </p:txBody>
      </p:sp>
      <p:sp>
        <p:nvSpPr>
          <p:cNvPr id="3" name="Content Placeholder 2"/>
          <p:cNvSpPr>
            <a:spLocks noGrp="1"/>
          </p:cNvSpPr>
          <p:nvPr>
            <p:ph idx="1"/>
          </p:nvPr>
        </p:nvSpPr>
        <p:spPr/>
        <p:txBody>
          <a:bodyPr>
            <a:normAutofit fontScale="85000" lnSpcReduction="20000"/>
          </a:bodyPr>
          <a:lstStyle/>
          <a:p>
            <a:pPr marL="514350" indent="-457200"/>
            <a:r>
              <a:rPr lang="en-US" dirty="0" smtClean="0"/>
              <a:t>Sensory Abilities differ across individuals</a:t>
            </a:r>
          </a:p>
          <a:p>
            <a:pPr lvl="1"/>
            <a:r>
              <a:rPr lang="en-US" b="1" dirty="0" smtClean="0"/>
              <a:t>Sight</a:t>
            </a:r>
            <a:r>
              <a:rPr lang="en-US" dirty="0" smtClean="0"/>
              <a:t> can involve things like color discrimination or acute </a:t>
            </a:r>
            <a:r>
              <a:rPr lang="en-US" dirty="0"/>
              <a:t>night </a:t>
            </a:r>
            <a:r>
              <a:rPr lang="en-US" dirty="0" smtClean="0"/>
              <a:t>vision</a:t>
            </a:r>
          </a:p>
          <a:p>
            <a:pPr lvl="2"/>
            <a:r>
              <a:rPr lang="en-US" dirty="0" smtClean="0"/>
              <a:t>Color discrimination important for graphic designers</a:t>
            </a:r>
          </a:p>
          <a:p>
            <a:pPr lvl="2"/>
            <a:r>
              <a:rPr lang="en-US" dirty="0" smtClean="0"/>
              <a:t>Night vision for truck drivers, pilots</a:t>
            </a:r>
            <a:endParaRPr lang="en-US" dirty="0"/>
          </a:p>
          <a:p>
            <a:pPr lvl="1"/>
            <a:r>
              <a:rPr lang="en-US" b="1" dirty="0" smtClean="0"/>
              <a:t>Hearing</a:t>
            </a:r>
            <a:r>
              <a:rPr lang="en-US" dirty="0" smtClean="0"/>
              <a:t> abilities include </a:t>
            </a:r>
            <a:r>
              <a:rPr lang="en-US" dirty="0"/>
              <a:t>auditory </a:t>
            </a:r>
            <a:r>
              <a:rPr lang="en-US" dirty="0" smtClean="0"/>
              <a:t>attention (focus on single sound) or hearing sensitivity (differences in pitch or loudness)</a:t>
            </a:r>
          </a:p>
          <a:p>
            <a:pPr lvl="2"/>
            <a:r>
              <a:rPr lang="en-US" dirty="0" smtClean="0"/>
              <a:t>Attention matters for tool operators (signals usually auditory)</a:t>
            </a:r>
          </a:p>
          <a:p>
            <a:pPr lvl="2"/>
            <a:r>
              <a:rPr lang="en-US" dirty="0" smtClean="0"/>
              <a:t>Sensitivity for musicians and music-related occupations</a:t>
            </a:r>
            <a:endParaRPr lang="en-US" dirty="0"/>
          </a:p>
          <a:p>
            <a:pPr lvl="1"/>
            <a:r>
              <a:rPr lang="en-US" b="1" dirty="0"/>
              <a:t>Taste</a:t>
            </a:r>
            <a:r>
              <a:rPr lang="en-US" dirty="0"/>
              <a:t> and </a:t>
            </a:r>
            <a:r>
              <a:rPr lang="en-US" b="1" dirty="0"/>
              <a:t>smell</a:t>
            </a:r>
            <a:r>
              <a:rPr lang="en-US" dirty="0"/>
              <a:t> (e.g., palate, olfactory discrimination</a:t>
            </a:r>
            <a:r>
              <a:rPr lang="en-US" dirty="0" smtClean="0"/>
              <a:t>)</a:t>
            </a:r>
          </a:p>
          <a:p>
            <a:pPr lvl="2"/>
            <a:r>
              <a:rPr lang="en-US" dirty="0" smtClean="0"/>
              <a:t>Food testers, chefs, sommeliers (wine stewards)</a:t>
            </a:r>
            <a:endParaRPr lang="en-US" dirty="0"/>
          </a:p>
          <a:p>
            <a:pPr lvl="2"/>
            <a:r>
              <a:rPr lang="en-US" dirty="0" smtClean="0"/>
              <a:t>Perfume developer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Perceptual Abilities</a:t>
            </a:r>
            <a:endParaRPr lang="en-US" b="1" dirty="0"/>
          </a:p>
        </p:txBody>
      </p:sp>
      <p:sp>
        <p:nvSpPr>
          <p:cNvPr id="3" name="Content Placeholder 2"/>
          <p:cNvSpPr>
            <a:spLocks noGrp="1"/>
          </p:cNvSpPr>
          <p:nvPr>
            <p:ph idx="1"/>
          </p:nvPr>
        </p:nvSpPr>
        <p:spPr/>
        <p:txBody>
          <a:bodyPr>
            <a:normAutofit/>
          </a:bodyPr>
          <a:lstStyle/>
          <a:p>
            <a:r>
              <a:rPr lang="en-US" dirty="0" smtClean="0"/>
              <a:t>People perceive things differently</a:t>
            </a:r>
          </a:p>
          <a:p>
            <a:pPr lvl="1"/>
            <a:r>
              <a:rPr lang="en-US" b="1" dirty="0" smtClean="0"/>
              <a:t>Depth perception </a:t>
            </a:r>
            <a:r>
              <a:rPr lang="en-US" dirty="0" smtClean="0"/>
              <a:t>is</a:t>
            </a:r>
            <a:r>
              <a:rPr lang="en-US" b="1" dirty="0" smtClean="0"/>
              <a:t> </a:t>
            </a:r>
            <a:r>
              <a:rPr lang="en-US" dirty="0" smtClean="0"/>
              <a:t>important for pilots, machine operators</a:t>
            </a:r>
          </a:p>
          <a:p>
            <a:pPr lvl="1"/>
            <a:r>
              <a:rPr lang="en-US" b="1" dirty="0" smtClean="0"/>
              <a:t>Speech perception </a:t>
            </a:r>
            <a:r>
              <a:rPr lang="en-US" dirty="0" smtClean="0"/>
              <a:t>is</a:t>
            </a:r>
            <a:r>
              <a:rPr lang="en-US" b="1" dirty="0" smtClean="0"/>
              <a:t> </a:t>
            </a:r>
            <a:r>
              <a:rPr lang="en-US" dirty="0" smtClean="0"/>
              <a:t>important for translators, clergy, speech pathologists</a:t>
            </a:r>
          </a:p>
          <a:p>
            <a:r>
              <a:rPr lang="en-US" dirty="0" smtClean="0"/>
              <a:t>People can only attend to so many things</a:t>
            </a:r>
          </a:p>
          <a:p>
            <a:pPr lvl="1"/>
            <a:r>
              <a:rPr lang="en-US" dirty="0" smtClean="0"/>
              <a:t>Multi-tasking seems like a good idea until texting and driving</a:t>
            </a:r>
          </a:p>
          <a:p>
            <a:pPr lvl="1"/>
            <a:endParaRPr lang="en-US" dirty="0" smtClean="0"/>
          </a:p>
          <a:p>
            <a:pPr lvl="1">
              <a:buNone/>
            </a:pPr>
            <a:endParaRPr lang="en-US" dirty="0" smtClean="0"/>
          </a:p>
          <a:p>
            <a:pPr lvl="1"/>
            <a:endParaRPr lang="en-US" sz="2000"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Discussion</a:t>
            </a:r>
            <a:endParaRPr lang="en-US" b="1" dirty="0"/>
          </a:p>
        </p:txBody>
      </p:sp>
      <p:sp>
        <p:nvSpPr>
          <p:cNvPr id="3" name="Content Placeholder 2"/>
          <p:cNvSpPr>
            <a:spLocks noGrp="1"/>
          </p:cNvSpPr>
          <p:nvPr>
            <p:ph idx="1"/>
          </p:nvPr>
        </p:nvSpPr>
        <p:spPr/>
        <p:txBody>
          <a:bodyPr>
            <a:normAutofit lnSpcReduction="10000"/>
          </a:bodyPr>
          <a:lstStyle/>
          <a:p>
            <a:r>
              <a:rPr lang="en-US" dirty="0" smtClean="0"/>
              <a:t>If people differ in sensory and perceptual abilities, and if jobs can require different levels of these abilities, what kinds of things can employers do to make sure they have employees who have these abilities?</a:t>
            </a:r>
          </a:p>
          <a:p>
            <a:endParaRPr lang="en-US" dirty="0" smtClean="0"/>
          </a:p>
          <a:p>
            <a:r>
              <a:rPr lang="en-US" dirty="0" smtClean="0"/>
              <a:t>What might be the consequences if the wrong person were hired for jobs requiring sensory or perceptual abilities?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more information…</a:t>
            </a:r>
            <a:endParaRPr lang="en-US" dirty="0"/>
          </a:p>
        </p:txBody>
      </p:sp>
      <p:sp>
        <p:nvSpPr>
          <p:cNvPr id="3" name="Content Placeholder 2"/>
          <p:cNvSpPr>
            <a:spLocks noGrp="1"/>
          </p:cNvSpPr>
          <p:nvPr>
            <p:ph idx="1"/>
          </p:nvPr>
        </p:nvSpPr>
        <p:spPr>
          <a:xfrm>
            <a:off x="457200" y="1447800"/>
            <a:ext cx="8229600" cy="4953000"/>
          </a:xfrm>
        </p:spPr>
        <p:txBody>
          <a:bodyPr>
            <a:noAutofit/>
          </a:bodyPr>
          <a:lstStyle/>
          <a:p>
            <a:pPr marL="347472" indent="-347472">
              <a:buNone/>
            </a:pPr>
            <a:r>
              <a:rPr lang="en-US" sz="2400" dirty="0" err="1"/>
              <a:t>Buffardi</a:t>
            </a:r>
            <a:r>
              <a:rPr lang="en-US" sz="2400" dirty="0"/>
              <a:t>, L., Fleishman, E</a:t>
            </a:r>
            <a:r>
              <a:rPr lang="en-US" sz="2400" dirty="0" smtClean="0"/>
              <a:t>. A</a:t>
            </a:r>
            <a:r>
              <a:rPr lang="en-US" sz="2400" dirty="0"/>
              <a:t>., </a:t>
            </a:r>
            <a:r>
              <a:rPr lang="en-US" sz="2400" dirty="0" err="1"/>
              <a:t>Morath</a:t>
            </a:r>
            <a:r>
              <a:rPr lang="en-US" sz="2400" dirty="0"/>
              <a:t>, R</a:t>
            </a:r>
            <a:r>
              <a:rPr lang="en-US" sz="2400" dirty="0" smtClean="0"/>
              <a:t>. A</a:t>
            </a:r>
            <a:r>
              <a:rPr lang="en-US" sz="2400" dirty="0"/>
              <a:t>., &amp; McCarthy, P</a:t>
            </a:r>
            <a:r>
              <a:rPr lang="en-US" sz="2400" dirty="0" smtClean="0"/>
              <a:t>. M</a:t>
            </a:r>
            <a:r>
              <a:rPr lang="en-US" sz="2400" dirty="0"/>
              <a:t>. (2000). Relationships between ability requirements and human errors in job tasks.  </a:t>
            </a:r>
            <a:r>
              <a:rPr lang="en-US" sz="2400" i="1" dirty="0"/>
              <a:t>Journal of Applied Psychology</a:t>
            </a:r>
            <a:r>
              <a:rPr lang="en-US" sz="2400" dirty="0"/>
              <a:t>, </a:t>
            </a:r>
            <a:r>
              <a:rPr lang="en-US" sz="2400" i="1" dirty="0"/>
              <a:t>85</a:t>
            </a:r>
            <a:r>
              <a:rPr lang="en-US" sz="2400" dirty="0" smtClean="0"/>
              <a:t>,</a:t>
            </a:r>
            <a:r>
              <a:rPr lang="en-US" sz="2400" dirty="0"/>
              <a:t> </a:t>
            </a:r>
            <a:r>
              <a:rPr lang="en-US" sz="2400" dirty="0" smtClean="0"/>
              <a:t>551-564. </a:t>
            </a:r>
            <a:r>
              <a:rPr lang="en-US" sz="2400" dirty="0"/>
              <a:t>doi:10.1037//0021-9010.85.4.551</a:t>
            </a:r>
            <a:endParaRPr lang="en-US" sz="2400" dirty="0"/>
          </a:p>
          <a:p>
            <a:pPr marL="347472" indent="-347472">
              <a:buNone/>
            </a:pPr>
            <a:r>
              <a:rPr lang="en-US" sz="2400" dirty="0" err="1" smtClean="0"/>
              <a:t>Essock</a:t>
            </a:r>
            <a:r>
              <a:rPr lang="en-US" sz="2400" dirty="0" smtClean="0"/>
              <a:t>, E.A., Sinai, M.J., </a:t>
            </a:r>
            <a:r>
              <a:rPr lang="en-US" sz="2400" dirty="0" err="1" smtClean="0"/>
              <a:t>McCarley</a:t>
            </a:r>
            <a:r>
              <a:rPr lang="en-US" sz="2400" dirty="0" smtClean="0"/>
              <a:t>, J.S., Krebs, W.K., &amp; </a:t>
            </a:r>
            <a:r>
              <a:rPr lang="en-US" sz="2400" dirty="0" err="1" smtClean="0"/>
              <a:t>DeFord</a:t>
            </a:r>
            <a:r>
              <a:rPr lang="en-US" sz="2400" dirty="0" smtClean="0"/>
              <a:t>, J.K., (1999). </a:t>
            </a:r>
            <a:r>
              <a:rPr lang="en-US" sz="2400" dirty="0"/>
              <a:t>Perceptual </a:t>
            </a:r>
            <a:r>
              <a:rPr lang="en-US" sz="2400" dirty="0" smtClean="0"/>
              <a:t>ability </a:t>
            </a:r>
            <a:r>
              <a:rPr lang="en-US" sz="2400" dirty="0"/>
              <a:t>with </a:t>
            </a:r>
            <a:r>
              <a:rPr lang="en-US" sz="2400" dirty="0" smtClean="0"/>
              <a:t>real-world nighttime scenes</a:t>
            </a:r>
            <a:r>
              <a:rPr lang="en-US" sz="2400" dirty="0"/>
              <a:t>: </a:t>
            </a:r>
            <a:r>
              <a:rPr lang="en-US" sz="2400" dirty="0" smtClean="0"/>
              <a:t>Image-intensified</a:t>
            </a:r>
            <a:r>
              <a:rPr lang="en-US" sz="2400" dirty="0"/>
              <a:t>, </a:t>
            </a:r>
            <a:r>
              <a:rPr lang="en-US" sz="2400" dirty="0" smtClean="0"/>
              <a:t>infrared</a:t>
            </a:r>
            <a:r>
              <a:rPr lang="en-US" sz="2400" dirty="0"/>
              <a:t>, and </a:t>
            </a:r>
            <a:r>
              <a:rPr lang="en-US" sz="2400" dirty="0" smtClean="0"/>
              <a:t>fused-color </a:t>
            </a:r>
            <a:r>
              <a:rPr lang="en-US" sz="2400" dirty="0"/>
              <a:t>i</a:t>
            </a:r>
            <a:r>
              <a:rPr lang="en-US" sz="2400" dirty="0" smtClean="0"/>
              <a:t>magery. </a:t>
            </a:r>
            <a:r>
              <a:rPr lang="en-US" sz="2400" i="1" dirty="0" smtClean="0"/>
              <a:t>Human </a:t>
            </a:r>
            <a:r>
              <a:rPr lang="en-US" sz="2400" i="1" dirty="0"/>
              <a:t>Factors: The Journal of the Human Factors and Ergonomics </a:t>
            </a:r>
            <a:r>
              <a:rPr lang="en-US" sz="2400" i="1" dirty="0" smtClean="0"/>
              <a:t>Society</a:t>
            </a:r>
            <a:r>
              <a:rPr lang="en-US" sz="2400" dirty="0" smtClean="0"/>
              <a:t>, </a:t>
            </a:r>
            <a:r>
              <a:rPr lang="en-US" sz="2400" i="1" dirty="0" smtClean="0"/>
              <a:t>41, </a:t>
            </a:r>
            <a:r>
              <a:rPr lang="en-US" sz="2400" dirty="0" smtClean="0"/>
              <a:t>438-452.</a:t>
            </a:r>
            <a:r>
              <a:rPr lang="en-US" sz="2400" i="1" dirty="0" smtClean="0"/>
              <a:t> </a:t>
            </a:r>
            <a:r>
              <a:rPr lang="en-US" sz="2400" i="1" dirty="0"/>
              <a:t>doi:10.1518/001872099779611030</a:t>
            </a:r>
            <a:endParaRPr lang="en-US" sz="2400" dirty="0"/>
          </a:p>
          <a:p>
            <a:pPr marL="347472" indent="-347472">
              <a:buNone/>
            </a:pPr>
            <a:r>
              <a:rPr lang="en-US" sz="2400" dirty="0" err="1" smtClean="0"/>
              <a:t>Motowidlo</a:t>
            </a:r>
            <a:r>
              <a:rPr lang="en-US" sz="2400" dirty="0" smtClean="0"/>
              <a:t>, S.J., </a:t>
            </a:r>
            <a:r>
              <a:rPr lang="en-US" sz="2400" dirty="0" err="1" smtClean="0"/>
              <a:t>Borman</a:t>
            </a:r>
            <a:r>
              <a:rPr lang="en-US" sz="2400" dirty="0" smtClean="0"/>
              <a:t>, W.C., &amp; </a:t>
            </a:r>
            <a:r>
              <a:rPr lang="en-US" sz="2400" dirty="0" err="1" smtClean="0"/>
              <a:t>Schmit</a:t>
            </a:r>
            <a:r>
              <a:rPr lang="en-US" sz="2400" dirty="0" smtClean="0"/>
              <a:t>, M.J., (1997). A theory of individual differences in task and contextual performance. </a:t>
            </a:r>
            <a:r>
              <a:rPr lang="en-US" sz="2400" i="1" dirty="0" smtClean="0"/>
              <a:t>Human Performance</a:t>
            </a:r>
            <a:r>
              <a:rPr lang="en-US" sz="2400" dirty="0" smtClean="0"/>
              <a:t>, </a:t>
            </a:r>
            <a:r>
              <a:rPr lang="en-US" sz="2400" i="1" dirty="0" smtClean="0"/>
              <a:t>10</a:t>
            </a:r>
            <a:r>
              <a:rPr lang="en-US" sz="2400" dirty="0" smtClean="0"/>
              <a:t>, 71-83.</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218</TotalTime>
  <Words>309</Words>
  <Application>Microsoft Office PowerPoint</Application>
  <PresentationFormat>On-screen Show (4:3)</PresentationFormat>
  <Paragraphs>40</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Sensation and Perception in the Workplace</vt:lpstr>
      <vt:lpstr>Sensation and Perception  in the Workplace</vt:lpstr>
      <vt:lpstr>Sensation and Perception  in the Workplace</vt:lpstr>
      <vt:lpstr>Sensory Abilities</vt:lpstr>
      <vt:lpstr>Perceptual Abilities</vt:lpstr>
      <vt:lpstr>Class Discussion</vt:lpstr>
      <vt:lpstr>For more information…</vt:lpstr>
    </vt:vector>
  </TitlesOfParts>
  <Company>Creighton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Emotions in the Workplace</dc:title>
  <dc:creator>user</dc:creator>
  <cp:lastModifiedBy>Author</cp:lastModifiedBy>
  <cp:revision>18</cp:revision>
  <dcterms:created xsi:type="dcterms:W3CDTF">2011-09-20T16:39:49Z</dcterms:created>
  <dcterms:modified xsi:type="dcterms:W3CDTF">2013-01-10T04:25:45Z</dcterms:modified>
</cp:coreProperties>
</file>